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3" pos="6912" userDrawn="1">
          <p15:clr>
            <a:srgbClr val="A4A3A4"/>
          </p15:clr>
        </p15:guide>
        <p15:guide id="4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03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2"/>
    <p:restoredTop sz="94658"/>
  </p:normalViewPr>
  <p:slideViewPr>
    <p:cSldViewPr snapToGrid="0" snapToObjects="1">
      <p:cViewPr>
        <p:scale>
          <a:sx n="40" d="100"/>
          <a:sy n="40" d="100"/>
        </p:scale>
        <p:origin x="528" y="88"/>
      </p:cViewPr>
      <p:guideLst>
        <p:guide orient="horz" pos="6912"/>
        <p:guide pos="6912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Training</a:t>
            </a:r>
            <a:r>
              <a:rPr lang="en-US" baseline="0" dirty="0" smtClean="0"/>
              <a:t> Time for 12, 800, 000 Samples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TF w/ EC2 (32 cores)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47.0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TF w/ EC2 (8 cores)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49.0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FPGA @ 10 MHz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192.0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FPGA @20 MHz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96.0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FPGA @50 MHz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38.0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FPGA @ 100 MHz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19.0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7347296"/>
        <c:axId val="-17345248"/>
      </c:barChart>
      <c:catAx>
        <c:axId val="-17347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45248"/>
        <c:crosses val="autoZero"/>
        <c:auto val="1"/>
        <c:lblAlgn val="ctr"/>
        <c:lblOffset val="100"/>
        <c:noMultiLvlLbl val="0"/>
      </c:catAx>
      <c:valAx>
        <c:axId val="-17345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47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B4C1A3-B546-0941-A9AC-7E2D1C3115CF}" type="datetimeFigureOut">
              <a:rPr lang="en-US" smtClean="0"/>
              <a:t>12/18/16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568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89609" y="461355"/>
            <a:ext cx="212140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latin typeface="Beirut" charset="-78"/>
                <a:ea typeface="Beirut" charset="-78"/>
                <a:cs typeface="Beirut" charset="-78"/>
              </a:rPr>
              <a:t>Training Convolutional Neural Networks on FPGAs</a:t>
            </a:r>
            <a:endParaRPr lang="en-US" sz="8000" dirty="0">
              <a:latin typeface="Beirut" charset="-78"/>
              <a:ea typeface="Beirut" charset="-78"/>
              <a:cs typeface="Beirut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88373" y="1784794"/>
            <a:ext cx="248633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Beirut" charset="-78"/>
                <a:ea typeface="Beirut" charset="-78"/>
                <a:cs typeface="Beirut" charset="-78"/>
              </a:rPr>
              <a:t>Kyle Daruwalla (daruwalla@wisc.edu) and </a:t>
            </a:r>
            <a:r>
              <a:rPr lang="en-US" sz="4800" dirty="0" err="1" smtClean="0">
                <a:latin typeface="Beirut" charset="-78"/>
                <a:ea typeface="Beirut" charset="-78"/>
                <a:cs typeface="Beirut" charset="-78"/>
              </a:rPr>
              <a:t>Akhil</a:t>
            </a:r>
            <a:r>
              <a:rPr lang="en-US" sz="4800" dirty="0" smtClean="0">
                <a:latin typeface="Beirut" charset="-78"/>
                <a:ea typeface="Beirut" charset="-78"/>
                <a:cs typeface="Beirut" charset="-78"/>
              </a:rPr>
              <a:t> Sundararajan (</a:t>
            </a:r>
            <a:r>
              <a:rPr lang="en-US" sz="4800" dirty="0" err="1" smtClean="0">
                <a:latin typeface="Beirut" charset="-78"/>
                <a:ea typeface="Beirut" charset="-78"/>
                <a:cs typeface="Beirut" charset="-78"/>
              </a:rPr>
              <a:t>asudararaja@wisc.edu</a:t>
            </a:r>
            <a:r>
              <a:rPr lang="en-US" sz="4800" dirty="0">
                <a:latin typeface="Beirut" charset="-78"/>
                <a:ea typeface="Beirut" charset="-78"/>
                <a:cs typeface="Beirut" charset="-78"/>
              </a:rPr>
              <a:t>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109" y="157269"/>
            <a:ext cx="1620982" cy="2571818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0" y="3200400"/>
            <a:ext cx="32918400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11315700" y="3641502"/>
            <a:ext cx="10287000" cy="17731203"/>
            <a:chOff x="293914" y="3544693"/>
            <a:chExt cx="10287000" cy="17731203"/>
          </a:xfrm>
        </p:grpSpPr>
        <p:sp>
          <p:nvSpPr>
            <p:cNvPr id="16" name="TextBox 15"/>
            <p:cNvSpPr txBox="1"/>
            <p:nvPr/>
          </p:nvSpPr>
          <p:spPr>
            <a:xfrm>
              <a:off x="522514" y="3544694"/>
              <a:ext cx="901337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Hardware Design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22514" y="4616006"/>
              <a:ext cx="10058400" cy="9941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All numbers are represented in 16-bit fixed point</a:t>
              </a:r>
            </a:p>
            <a:p>
              <a:pPr marL="2002536" lvl="1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1 sign bit, 1 integer bit, 14 fractional bits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Stochastic rounding is used for quantization</a:t>
              </a: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Convolution layers are condensed into a series of parallel ”filter units”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Each unit is capable of performing feed-forward pass and backpropagation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Units keep local register files with weights and biases</a:t>
              </a: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93914" y="3544693"/>
              <a:ext cx="10287000" cy="17731203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46314" y="11201495"/>
            <a:ext cx="10287000" cy="4832794"/>
            <a:chOff x="293914" y="3544694"/>
            <a:chExt cx="10287000" cy="4832794"/>
          </a:xfrm>
        </p:grpSpPr>
        <p:sp>
          <p:nvSpPr>
            <p:cNvPr id="21" name="TextBox 20"/>
            <p:cNvSpPr txBox="1"/>
            <p:nvPr/>
          </p:nvSpPr>
          <p:spPr>
            <a:xfrm>
              <a:off x="522514" y="3544694"/>
              <a:ext cx="901337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Goals and Objectives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22514" y="4616006"/>
              <a:ext cx="10058400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Train a CNN using </a:t>
              </a:r>
              <a:r>
                <a:rPr lang="en-US" sz="3200" dirty="0" err="1" smtClean="0">
                  <a:latin typeface="Beirut" charset="-78"/>
                  <a:ea typeface="Beirut" charset="-78"/>
                  <a:cs typeface="Beirut" charset="-78"/>
                </a:rPr>
                <a:t>TensorFlow</a:t>
              </a: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 </a:t>
              </a: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on various Amazon EC2 Spot Instances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Design and validate limited precision CNN training hardware for FPGAs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Simulate limited precision CNN algorithm in MATLAB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Measure and compare accuracy and training time for equivalent number of gradient computations</a:t>
              </a: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293914" y="3544694"/>
              <a:ext cx="10287000" cy="4832794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46314" y="16539911"/>
            <a:ext cx="10287000" cy="4832794"/>
            <a:chOff x="293914" y="3544694"/>
            <a:chExt cx="10287000" cy="4832794"/>
          </a:xfrm>
        </p:grpSpPr>
        <p:sp>
          <p:nvSpPr>
            <p:cNvPr id="24" name="TextBox 23"/>
            <p:cNvSpPr txBox="1"/>
            <p:nvPr/>
          </p:nvSpPr>
          <p:spPr>
            <a:xfrm>
              <a:off x="522514" y="3544694"/>
              <a:ext cx="901337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Design Specifications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22514" y="4616006"/>
              <a:ext cx="10058400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CNN Structure: </a:t>
              </a: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CONV -&lt; POOL -&lt; FC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Software baseline implemented in </a:t>
              </a:r>
              <a:r>
                <a:rPr lang="en-US" sz="3200" dirty="0" err="1" smtClean="0">
                  <a:latin typeface="Beirut" charset="-78"/>
                  <a:ea typeface="Beirut" charset="-78"/>
                  <a:cs typeface="Beirut" charset="-78"/>
                </a:rPr>
                <a:t>TensorFlow</a:t>
              </a: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2002536" lvl="1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Run on Amazon EC2 c2x.large</a:t>
              </a:r>
            </a:p>
            <a:p>
              <a:pPr marL="2002536" lvl="1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Run on Amazon EC2 c8x.large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MATLAB simulation custom built for limited precision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FPGA design targeting Xilinx Artix-7 Series</a:t>
              </a: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 </a:t>
              </a: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93914" y="3544694"/>
              <a:ext cx="10287000" cy="4832794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46314" y="3697094"/>
            <a:ext cx="10287000" cy="7086600"/>
            <a:chOff x="293914" y="3544694"/>
            <a:chExt cx="10287000" cy="7086600"/>
          </a:xfrm>
        </p:grpSpPr>
        <p:sp>
          <p:nvSpPr>
            <p:cNvPr id="28" name="TextBox 27"/>
            <p:cNvSpPr txBox="1"/>
            <p:nvPr/>
          </p:nvSpPr>
          <p:spPr>
            <a:xfrm>
              <a:off x="522514" y="3544694"/>
              <a:ext cx="901337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Introduction and Motivation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22514" y="4616006"/>
              <a:ext cx="10058400" cy="5016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CNNs are popular for image classification, speech recognition, and object recognition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CNN training phase is limited by general purpose hardware</a:t>
              </a:r>
            </a:p>
            <a:p>
              <a:pPr marL="2002536" lvl="1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Memory access latency</a:t>
              </a:r>
            </a:p>
            <a:p>
              <a:pPr marL="2002536" lvl="1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Complex arithmetic units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Field-programmable gate arrays (FPGAs) are a platform for designing specialized hardware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Apply traditional hardware design techniques to the CNN training algorithm</a:t>
              </a: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93914" y="3544694"/>
              <a:ext cx="10287000" cy="7086600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6764" y="6714906"/>
            <a:ext cx="9584871" cy="49621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0729" y="14588684"/>
            <a:ext cx="8441872" cy="6716765"/>
          </a:xfrm>
          <a:prstGeom prst="rect">
            <a:avLst/>
          </a:prstGeom>
        </p:spPr>
      </p:pic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317056415"/>
              </p:ext>
            </p:extLst>
          </p:nvPr>
        </p:nvGraphicFramePr>
        <p:xfrm>
          <a:off x="23733578" y="4451841"/>
          <a:ext cx="7190015" cy="53333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31" name="Group 30"/>
          <p:cNvGrpSpPr/>
          <p:nvPr/>
        </p:nvGrpSpPr>
        <p:grpSpPr>
          <a:xfrm>
            <a:off x="22186870" y="3657648"/>
            <a:ext cx="10287000" cy="6466066"/>
            <a:chOff x="293914" y="3544694"/>
            <a:chExt cx="10287000" cy="6466066"/>
          </a:xfrm>
        </p:grpSpPr>
        <p:sp>
          <p:nvSpPr>
            <p:cNvPr id="32" name="TextBox 31"/>
            <p:cNvSpPr txBox="1"/>
            <p:nvPr/>
          </p:nvSpPr>
          <p:spPr>
            <a:xfrm>
              <a:off x="522514" y="3544694"/>
              <a:ext cx="901337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Results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22514" y="4616006"/>
              <a:ext cx="10058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93914" y="3544694"/>
              <a:ext cx="10287000" cy="6466066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2185085" y="10554668"/>
            <a:ext cx="10287000" cy="6008819"/>
            <a:chOff x="293914" y="3544694"/>
            <a:chExt cx="10287000" cy="7086600"/>
          </a:xfrm>
        </p:grpSpPr>
        <p:sp>
          <p:nvSpPr>
            <p:cNvPr id="36" name="TextBox 35"/>
            <p:cNvSpPr txBox="1"/>
            <p:nvPr/>
          </p:nvSpPr>
          <p:spPr>
            <a:xfrm>
              <a:off x="522514" y="3544694"/>
              <a:ext cx="9590315" cy="119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Limited </a:t>
              </a:r>
              <a:r>
                <a:rPr lang="en-US" sz="6000" smtClean="0">
                  <a:latin typeface="Beirut" charset="-78"/>
                  <a:ea typeface="Beirut" charset="-78"/>
                  <a:cs typeface="Beirut" charset="-78"/>
                </a:rPr>
                <a:t>Precision Convergence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22514" y="4616006"/>
              <a:ext cx="10058400" cy="689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Insert figure</a:t>
              </a: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93914" y="3544694"/>
              <a:ext cx="10287000" cy="7086600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22185085" y="17013129"/>
            <a:ext cx="10287000" cy="4292319"/>
            <a:chOff x="293914" y="3544694"/>
            <a:chExt cx="10287000" cy="5062217"/>
          </a:xfrm>
        </p:grpSpPr>
        <p:sp>
          <p:nvSpPr>
            <p:cNvPr id="40" name="TextBox 39"/>
            <p:cNvSpPr txBox="1"/>
            <p:nvPr/>
          </p:nvSpPr>
          <p:spPr>
            <a:xfrm>
              <a:off x="522514" y="3544694"/>
              <a:ext cx="9590315" cy="119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Conclusions </a:t>
              </a:r>
              <a:r>
                <a:rPr lang="en-US" sz="6000" smtClean="0">
                  <a:latin typeface="Beirut" charset="-78"/>
                  <a:ea typeface="Beirut" charset="-78"/>
                  <a:cs typeface="Beirut" charset="-78"/>
                </a:rPr>
                <a:t>and Future Work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22514" y="4616006"/>
              <a:ext cx="10058400" cy="3593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CNNs do not fit on current FPGAs (memory constrained)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Hardware controller does not scale well as CNN grows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Need CNNs with smaller weight kernels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Bulk of future work is in partitioning and communicating between FPGAs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Use quantization noise intelligently to make CNN robust</a:t>
              </a: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293914" y="3544694"/>
              <a:ext cx="10287000" cy="5062217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032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1474</TotalTime>
  <Words>276</Words>
  <Application>Microsoft Macintosh PowerPoint</Application>
  <PresentationFormat>Custom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Beirut</vt:lpstr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Daruwalla</dc:creator>
  <cp:lastModifiedBy>Kyle Daruwalla</cp:lastModifiedBy>
  <cp:revision>10</cp:revision>
  <dcterms:created xsi:type="dcterms:W3CDTF">2016-12-16T23:18:56Z</dcterms:created>
  <dcterms:modified xsi:type="dcterms:W3CDTF">2016-12-18T16:55:36Z</dcterms:modified>
</cp:coreProperties>
</file>